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5" r:id="rId5"/>
    <p:sldId id="266" r:id="rId6"/>
    <p:sldId id="259" r:id="rId7"/>
    <p:sldId id="267" r:id="rId8"/>
    <p:sldId id="260" r:id="rId9"/>
    <p:sldId id="261" r:id="rId10"/>
    <p:sldId id="262" r:id="rId11"/>
    <p:sldId id="263" r:id="rId12"/>
    <p:sldId id="264"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7" d="100"/>
          <a:sy n="67" d="100"/>
        </p:scale>
        <p:origin x="64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79F2795-4D5D-4480-BAF2-CB0953E770B3}" type="datetimeFigureOut">
              <a:rPr lang="en-GB" smtClean="0"/>
              <a:t>06/02/2020</a:t>
            </a:fld>
            <a:endParaRPr lang="en-GB"/>
          </a:p>
        </p:txBody>
      </p:sp>
      <p:sp>
        <p:nvSpPr>
          <p:cNvPr id="5" name="Footer Placeholder 4"/>
          <p:cNvSpPr>
            <a:spLocks noGrp="1"/>
          </p:cNvSpPr>
          <p:nvPr>
            <p:ph type="ftr" sz="quarter" idx="11"/>
          </p:nvPr>
        </p:nvSpPr>
        <p:spPr>
          <a:xfrm>
            <a:off x="5332412" y="5883275"/>
            <a:ext cx="4324044" cy="365125"/>
          </a:xfrm>
        </p:spPr>
        <p:txBody>
          <a:bodyPr/>
          <a:lstStyle/>
          <a:p>
            <a:endParaRPr lang="en-GB"/>
          </a:p>
        </p:txBody>
      </p:sp>
      <p:sp>
        <p:nvSpPr>
          <p:cNvPr id="6" name="Slide Number Placeholder 5"/>
          <p:cNvSpPr>
            <a:spLocks noGrp="1"/>
          </p:cNvSpPr>
          <p:nvPr>
            <p:ph type="sldNum" sz="quarter" idx="12"/>
          </p:nvPr>
        </p:nvSpPr>
        <p:spPr/>
        <p:txBody>
          <a:bodyPr/>
          <a:lstStyle/>
          <a:p>
            <a:fld id="{EA8D2CB5-8D9F-4A27-B510-CFD8DDAEB89C}" type="slidenum">
              <a:rPr lang="en-GB" smtClean="0"/>
              <a:t>‹#›</a:t>
            </a:fld>
            <a:endParaRPr lang="en-GB"/>
          </a:p>
        </p:txBody>
      </p:sp>
    </p:spTree>
    <p:extLst>
      <p:ext uri="{BB962C8B-B14F-4D97-AF65-F5344CB8AC3E}">
        <p14:creationId xmlns:p14="http://schemas.microsoft.com/office/powerpoint/2010/main" val="8663899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9F2795-4D5D-4480-BAF2-CB0953E770B3}" type="datetimeFigureOut">
              <a:rPr lang="en-GB" smtClean="0"/>
              <a:t>06/02/2020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10951856" y="5867131"/>
            <a:ext cx="551167" cy="365125"/>
          </a:xfrm>
        </p:spPr>
        <p:txBody>
          <a:bodyPr/>
          <a:lstStyle/>
          <a:p>
            <a:fld id="{EA8D2CB5-8D9F-4A27-B510-CFD8DDAEB89C}" type="slidenum">
              <a:rPr lang="en-GB" smtClean="0"/>
              <a:t>‹#›</a:t>
            </a:fld>
            <a:endParaRPr lang="en-GB"/>
          </a:p>
        </p:txBody>
      </p:sp>
    </p:spTree>
    <p:extLst>
      <p:ext uri="{BB962C8B-B14F-4D97-AF65-F5344CB8AC3E}">
        <p14:creationId xmlns:p14="http://schemas.microsoft.com/office/powerpoint/2010/main" val="19606536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79F2795-4D5D-4480-BAF2-CB0953E770B3}" type="datetimeFigureOut">
              <a:rPr lang="en-GB" smtClean="0"/>
              <a:t>06/02/2020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A8D2CB5-8D9F-4A27-B510-CFD8DDAEB89C}" type="slidenum">
              <a:rPr lang="en-GB" smtClean="0"/>
              <a:t>‹#›</a:t>
            </a:fld>
            <a:endParaRPr lang="en-GB"/>
          </a:p>
        </p:txBody>
      </p:sp>
    </p:spTree>
    <p:extLst>
      <p:ext uri="{BB962C8B-B14F-4D97-AF65-F5344CB8AC3E}">
        <p14:creationId xmlns:p14="http://schemas.microsoft.com/office/powerpoint/2010/main" val="1732128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79F2795-4D5D-4480-BAF2-CB0953E770B3}" type="datetimeFigureOut">
              <a:rPr lang="en-GB" smtClean="0"/>
              <a:t>06/02/2020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A8D2CB5-8D9F-4A27-B510-CFD8DDAEB89C}" type="slidenum">
              <a:rPr lang="en-GB" smtClean="0"/>
              <a:t>‹#›</a:t>
            </a:fld>
            <a:endParaRPr lang="en-GB"/>
          </a:p>
        </p:txBody>
      </p:sp>
    </p:spTree>
    <p:extLst>
      <p:ext uri="{BB962C8B-B14F-4D97-AF65-F5344CB8AC3E}">
        <p14:creationId xmlns:p14="http://schemas.microsoft.com/office/powerpoint/2010/main" val="6336140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79F2795-4D5D-4480-BAF2-CB0953E770B3}" type="datetimeFigureOut">
              <a:rPr lang="en-GB" smtClean="0"/>
              <a:t>06/02/2020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A8D2CB5-8D9F-4A27-B510-CFD8DDAEB89C}" type="slidenum">
              <a:rPr lang="en-GB" smtClean="0"/>
              <a:t>‹#›</a:t>
            </a:fld>
            <a:endParaRPr lang="en-GB"/>
          </a:p>
        </p:txBody>
      </p:sp>
    </p:spTree>
    <p:extLst>
      <p:ext uri="{BB962C8B-B14F-4D97-AF65-F5344CB8AC3E}">
        <p14:creationId xmlns:p14="http://schemas.microsoft.com/office/powerpoint/2010/main" val="32746060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79F2795-4D5D-4480-BAF2-CB0953E770B3}" type="datetimeFigureOut">
              <a:rPr lang="en-GB" smtClean="0"/>
              <a:t>06/02/2020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A8D2CB5-8D9F-4A27-B510-CFD8DDAEB89C}" type="slidenum">
              <a:rPr lang="en-GB" smtClean="0"/>
              <a:t>‹#›</a:t>
            </a:fld>
            <a:endParaRPr lang="en-GB"/>
          </a:p>
        </p:txBody>
      </p:sp>
    </p:spTree>
    <p:extLst>
      <p:ext uri="{BB962C8B-B14F-4D97-AF65-F5344CB8AC3E}">
        <p14:creationId xmlns:p14="http://schemas.microsoft.com/office/powerpoint/2010/main" val="1843241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9F2795-4D5D-4480-BAF2-CB0953E770B3}" type="datetimeFigureOut">
              <a:rPr lang="en-GB" smtClean="0"/>
              <a:t>06/02/2020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A8D2CB5-8D9F-4A27-B510-CFD8DDAEB89C}" type="slidenum">
              <a:rPr lang="en-GB" smtClean="0"/>
              <a:t>‹#›</a:t>
            </a:fld>
            <a:endParaRPr lang="en-GB"/>
          </a:p>
        </p:txBody>
      </p:sp>
    </p:spTree>
    <p:extLst>
      <p:ext uri="{BB962C8B-B14F-4D97-AF65-F5344CB8AC3E}">
        <p14:creationId xmlns:p14="http://schemas.microsoft.com/office/powerpoint/2010/main" val="32523802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79F2795-4D5D-4480-BAF2-CB0953E770B3}" type="datetimeFigureOut">
              <a:rPr lang="en-GB" smtClean="0"/>
              <a:t>06/02/2020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A8D2CB5-8D9F-4A27-B510-CFD8DDAEB89C}" type="slidenum">
              <a:rPr lang="en-GB" smtClean="0"/>
              <a:t>‹#›</a:t>
            </a:fld>
            <a:endParaRPr lang="en-GB"/>
          </a:p>
        </p:txBody>
      </p:sp>
    </p:spTree>
    <p:extLst>
      <p:ext uri="{BB962C8B-B14F-4D97-AF65-F5344CB8AC3E}">
        <p14:creationId xmlns:p14="http://schemas.microsoft.com/office/powerpoint/2010/main" val="19385220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79F2795-4D5D-4480-BAF2-CB0953E770B3}" type="datetimeFigureOut">
              <a:rPr lang="en-GB" smtClean="0"/>
              <a:t>06/02/2020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A8D2CB5-8D9F-4A27-B510-CFD8DDAEB89C}" type="slidenum">
              <a:rPr lang="en-GB" smtClean="0"/>
              <a:t>‹#›</a:t>
            </a:fld>
            <a:endParaRPr lang="en-GB"/>
          </a:p>
        </p:txBody>
      </p:sp>
    </p:spTree>
    <p:extLst>
      <p:ext uri="{BB962C8B-B14F-4D97-AF65-F5344CB8AC3E}">
        <p14:creationId xmlns:p14="http://schemas.microsoft.com/office/powerpoint/2010/main" val="1131294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79F2795-4D5D-4480-BAF2-CB0953E770B3}" type="datetimeFigureOut">
              <a:rPr lang="en-GB" smtClean="0"/>
              <a:t>06/02/2020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A8D2CB5-8D9F-4A27-B510-CFD8DDAEB89C}" type="slidenum">
              <a:rPr lang="en-GB" smtClean="0"/>
              <a:t>‹#›</a:t>
            </a:fld>
            <a:endParaRPr lang="en-GB"/>
          </a:p>
        </p:txBody>
      </p:sp>
    </p:spTree>
    <p:extLst>
      <p:ext uri="{BB962C8B-B14F-4D97-AF65-F5344CB8AC3E}">
        <p14:creationId xmlns:p14="http://schemas.microsoft.com/office/powerpoint/2010/main" val="15496521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79F2795-4D5D-4480-BAF2-CB0953E770B3}" type="datetimeFigureOut">
              <a:rPr lang="en-GB" smtClean="0"/>
              <a:t>06/02/2020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A8D2CB5-8D9F-4A27-B510-CFD8DDAEB89C}" type="slidenum">
              <a:rPr lang="en-GB" smtClean="0"/>
              <a:t>‹#›</a:t>
            </a:fld>
            <a:endParaRPr lang="en-GB"/>
          </a:p>
        </p:txBody>
      </p:sp>
    </p:spTree>
    <p:extLst>
      <p:ext uri="{BB962C8B-B14F-4D97-AF65-F5344CB8AC3E}">
        <p14:creationId xmlns:p14="http://schemas.microsoft.com/office/powerpoint/2010/main" val="11268779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79F2795-4D5D-4480-BAF2-CB0953E770B3}" type="datetimeFigureOut">
              <a:rPr lang="en-GB" smtClean="0"/>
              <a:t>06/02/2020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A8D2CB5-8D9F-4A27-B510-CFD8DDAEB89C}" type="slidenum">
              <a:rPr lang="en-GB" smtClean="0"/>
              <a:t>‹#›</a:t>
            </a:fld>
            <a:endParaRPr lang="en-GB"/>
          </a:p>
        </p:txBody>
      </p:sp>
    </p:spTree>
    <p:extLst>
      <p:ext uri="{BB962C8B-B14F-4D97-AF65-F5344CB8AC3E}">
        <p14:creationId xmlns:p14="http://schemas.microsoft.com/office/powerpoint/2010/main" val="10850137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79F2795-4D5D-4480-BAF2-CB0953E770B3}" type="datetimeFigureOut">
              <a:rPr lang="en-GB" smtClean="0"/>
              <a:t>06/02/2020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A8D2CB5-8D9F-4A27-B510-CFD8DDAEB89C}" type="slidenum">
              <a:rPr lang="en-GB" smtClean="0"/>
              <a:t>‹#›</a:t>
            </a:fld>
            <a:endParaRPr lang="en-GB"/>
          </a:p>
        </p:txBody>
      </p:sp>
    </p:spTree>
    <p:extLst>
      <p:ext uri="{BB962C8B-B14F-4D97-AF65-F5344CB8AC3E}">
        <p14:creationId xmlns:p14="http://schemas.microsoft.com/office/powerpoint/2010/main" val="32913786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79F2795-4D5D-4480-BAF2-CB0953E770B3}" type="datetimeFigureOut">
              <a:rPr lang="en-GB" smtClean="0"/>
              <a:t>06/02/2020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A8D2CB5-8D9F-4A27-B510-CFD8DDAEB89C}" type="slidenum">
              <a:rPr lang="en-GB" smtClean="0"/>
              <a:t>‹#›</a:t>
            </a:fld>
            <a:endParaRPr lang="en-GB"/>
          </a:p>
        </p:txBody>
      </p:sp>
    </p:spTree>
    <p:extLst>
      <p:ext uri="{BB962C8B-B14F-4D97-AF65-F5344CB8AC3E}">
        <p14:creationId xmlns:p14="http://schemas.microsoft.com/office/powerpoint/2010/main" val="23605043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79F2795-4D5D-4480-BAF2-CB0953E770B3}" type="datetimeFigureOut">
              <a:rPr lang="en-GB" smtClean="0"/>
              <a:t>06/02/2020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A8D2CB5-8D9F-4A27-B510-CFD8DDAEB89C}" type="slidenum">
              <a:rPr lang="en-GB" smtClean="0"/>
              <a:t>‹#›</a:t>
            </a:fld>
            <a:endParaRPr lang="en-GB"/>
          </a:p>
        </p:txBody>
      </p:sp>
    </p:spTree>
    <p:extLst>
      <p:ext uri="{BB962C8B-B14F-4D97-AF65-F5344CB8AC3E}">
        <p14:creationId xmlns:p14="http://schemas.microsoft.com/office/powerpoint/2010/main" val="15933702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9F2795-4D5D-4480-BAF2-CB0953E770B3}" type="datetimeFigureOut">
              <a:rPr lang="en-GB" smtClean="0"/>
              <a:t>06/02/2020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A8D2CB5-8D9F-4A27-B510-CFD8DDAEB89C}" type="slidenum">
              <a:rPr lang="en-GB" smtClean="0"/>
              <a:t>‹#›</a:t>
            </a:fld>
            <a:endParaRPr lang="en-GB"/>
          </a:p>
        </p:txBody>
      </p:sp>
    </p:spTree>
    <p:extLst>
      <p:ext uri="{BB962C8B-B14F-4D97-AF65-F5344CB8AC3E}">
        <p14:creationId xmlns:p14="http://schemas.microsoft.com/office/powerpoint/2010/main" val="5905393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9F2795-4D5D-4480-BAF2-CB0953E770B3}" type="datetimeFigureOut">
              <a:rPr lang="en-GB" smtClean="0"/>
              <a:t>06/02/2020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A8D2CB5-8D9F-4A27-B510-CFD8DDAEB89C}" type="slidenum">
              <a:rPr lang="en-GB" smtClean="0"/>
              <a:t>‹#›</a:t>
            </a:fld>
            <a:endParaRPr lang="en-GB"/>
          </a:p>
        </p:txBody>
      </p:sp>
    </p:spTree>
    <p:extLst>
      <p:ext uri="{BB962C8B-B14F-4D97-AF65-F5344CB8AC3E}">
        <p14:creationId xmlns:p14="http://schemas.microsoft.com/office/powerpoint/2010/main" val="17577709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79F2795-4D5D-4480-BAF2-CB0953E770B3}" type="datetimeFigureOut">
              <a:rPr lang="en-GB" smtClean="0"/>
              <a:t>06/02/2020</a:t>
            </a:fld>
            <a:endParaRPr lang="en-GB"/>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A8D2CB5-8D9F-4A27-B510-CFD8DDAEB89C}" type="slidenum">
              <a:rPr lang="en-GB" smtClean="0"/>
              <a:t>‹#›</a:t>
            </a:fld>
            <a:endParaRPr lang="en-GB"/>
          </a:p>
        </p:txBody>
      </p:sp>
    </p:spTree>
    <p:extLst>
      <p:ext uri="{BB962C8B-B14F-4D97-AF65-F5344CB8AC3E}">
        <p14:creationId xmlns:p14="http://schemas.microsoft.com/office/powerpoint/2010/main" val="36368584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D27A7-9657-4079-A67A-F8A968DEA98D}"/>
              </a:ext>
            </a:extLst>
          </p:cNvPr>
          <p:cNvSpPr>
            <a:spLocks noGrp="1"/>
          </p:cNvSpPr>
          <p:nvPr>
            <p:ph type="ctrTitle"/>
          </p:nvPr>
        </p:nvSpPr>
        <p:spPr/>
        <p:txBody>
          <a:bodyPr>
            <a:normAutofit fontScale="90000"/>
          </a:bodyPr>
          <a:lstStyle/>
          <a:p>
            <a:pPr algn="ctr"/>
            <a:r>
              <a:rPr lang="en-GB" dirty="0"/>
              <a:t>Final Idea Pitch (Meditation/Mindfulness Interactive Application)</a:t>
            </a:r>
          </a:p>
        </p:txBody>
      </p:sp>
      <p:sp>
        <p:nvSpPr>
          <p:cNvPr id="3" name="Subtitle 2">
            <a:extLst>
              <a:ext uri="{FF2B5EF4-FFF2-40B4-BE49-F238E27FC236}">
                <a16:creationId xmlns:a16="http://schemas.microsoft.com/office/drawing/2014/main" id="{783C4E85-01E3-4034-9940-8578F27B4BA9}"/>
              </a:ext>
            </a:extLst>
          </p:cNvPr>
          <p:cNvSpPr>
            <a:spLocks noGrp="1"/>
          </p:cNvSpPr>
          <p:nvPr>
            <p:ph type="subTitle" idx="1"/>
          </p:nvPr>
        </p:nvSpPr>
        <p:spPr>
          <a:xfrm>
            <a:off x="3721889" y="4089398"/>
            <a:ext cx="6987645" cy="1388534"/>
          </a:xfrm>
        </p:spPr>
        <p:txBody>
          <a:bodyPr>
            <a:normAutofit fontScale="85000" lnSpcReduction="20000"/>
          </a:bodyPr>
          <a:lstStyle/>
          <a:p>
            <a:pPr algn="ctr"/>
            <a:r>
              <a:rPr lang="en-GB" dirty="0"/>
              <a:t>Callum Forster </a:t>
            </a:r>
          </a:p>
          <a:p>
            <a:pPr algn="ctr"/>
            <a:r>
              <a:rPr lang="en-GB" dirty="0"/>
              <a:t>SID-1708564</a:t>
            </a:r>
          </a:p>
          <a:p>
            <a:pPr algn="ctr"/>
            <a:r>
              <a:rPr lang="en-GB" dirty="0"/>
              <a:t>Graphic Design for the Web</a:t>
            </a:r>
          </a:p>
          <a:p>
            <a:pPr algn="ctr"/>
            <a:r>
              <a:rPr lang="en-GB" dirty="0"/>
              <a:t>Week 4</a:t>
            </a:r>
          </a:p>
        </p:txBody>
      </p:sp>
    </p:spTree>
    <p:extLst>
      <p:ext uri="{BB962C8B-B14F-4D97-AF65-F5344CB8AC3E}">
        <p14:creationId xmlns:p14="http://schemas.microsoft.com/office/powerpoint/2010/main" val="14205719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DEB09-592D-4927-9B7E-4CC4994D17D3}"/>
              </a:ext>
            </a:extLst>
          </p:cNvPr>
          <p:cNvSpPr>
            <a:spLocks noGrp="1"/>
          </p:cNvSpPr>
          <p:nvPr>
            <p:ph type="title"/>
          </p:nvPr>
        </p:nvSpPr>
        <p:spPr/>
        <p:txBody>
          <a:bodyPr/>
          <a:lstStyle/>
          <a:p>
            <a:r>
              <a:rPr lang="en-GB" dirty="0"/>
              <a:t>What am I doing for the Module.</a:t>
            </a:r>
          </a:p>
        </p:txBody>
      </p:sp>
      <p:sp>
        <p:nvSpPr>
          <p:cNvPr id="3" name="Content Placeholder 2">
            <a:extLst>
              <a:ext uri="{FF2B5EF4-FFF2-40B4-BE49-F238E27FC236}">
                <a16:creationId xmlns:a16="http://schemas.microsoft.com/office/drawing/2014/main" id="{928CD31C-F13F-4751-BD40-562E050F6736}"/>
              </a:ext>
            </a:extLst>
          </p:cNvPr>
          <p:cNvSpPr>
            <a:spLocks noGrp="1"/>
          </p:cNvSpPr>
          <p:nvPr>
            <p:ph idx="1"/>
          </p:nvPr>
        </p:nvSpPr>
        <p:spPr>
          <a:xfrm>
            <a:off x="1484310" y="2257425"/>
            <a:ext cx="10018713" cy="3533775"/>
          </a:xfrm>
        </p:spPr>
        <p:txBody>
          <a:bodyPr>
            <a:normAutofit lnSpcReduction="10000"/>
          </a:bodyPr>
          <a:lstStyle/>
          <a:p>
            <a:r>
              <a:rPr lang="en-GB" dirty="0"/>
              <a:t>I plan to create an immersive VR Headset or Interactive Application via a Mac based upon the Spiritual Journey that is undertaken when implementing the method of Meditation (encouraging Mindfulness) as well as provide tips, information and possibly passages from books that teach Mindfulness and how it can be incorporated into the players everyday life outside the VR/Interactive Game.</a:t>
            </a:r>
          </a:p>
          <a:p>
            <a:r>
              <a:rPr lang="en-GB" dirty="0"/>
              <a:t>Other Programmes and Methods will be considered for this idea from further improving skills in several Adobe programmes to brining actors or people who specialise in creating this sort of piece I plan to create over the next few weeks.</a:t>
            </a:r>
          </a:p>
        </p:txBody>
      </p:sp>
    </p:spTree>
    <p:extLst>
      <p:ext uri="{BB962C8B-B14F-4D97-AF65-F5344CB8AC3E}">
        <p14:creationId xmlns:p14="http://schemas.microsoft.com/office/powerpoint/2010/main" val="9922746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D9967-F767-4CBB-8AF0-5483E438FB72}"/>
              </a:ext>
            </a:extLst>
          </p:cNvPr>
          <p:cNvSpPr>
            <a:spLocks noGrp="1"/>
          </p:cNvSpPr>
          <p:nvPr>
            <p:ph type="title"/>
          </p:nvPr>
        </p:nvSpPr>
        <p:spPr>
          <a:xfrm>
            <a:off x="1484309" y="142875"/>
            <a:ext cx="10018713" cy="1752599"/>
          </a:xfrm>
        </p:spPr>
        <p:txBody>
          <a:bodyPr/>
          <a:lstStyle/>
          <a:p>
            <a:r>
              <a:rPr lang="en-GB" dirty="0"/>
              <a:t>What is the proposed Interactive Applications main Narrative. Part 1.</a:t>
            </a:r>
          </a:p>
        </p:txBody>
      </p:sp>
      <p:sp>
        <p:nvSpPr>
          <p:cNvPr id="3" name="Content Placeholder 2">
            <a:extLst>
              <a:ext uri="{FF2B5EF4-FFF2-40B4-BE49-F238E27FC236}">
                <a16:creationId xmlns:a16="http://schemas.microsoft.com/office/drawing/2014/main" id="{27874ADF-069C-42CE-94AF-56AD4A176DA5}"/>
              </a:ext>
            </a:extLst>
          </p:cNvPr>
          <p:cNvSpPr>
            <a:spLocks noGrp="1"/>
          </p:cNvSpPr>
          <p:nvPr>
            <p:ph idx="1"/>
          </p:nvPr>
        </p:nvSpPr>
        <p:spPr>
          <a:xfrm>
            <a:off x="1484308" y="1390650"/>
            <a:ext cx="10574342" cy="5200650"/>
          </a:xfrm>
        </p:spPr>
        <p:txBody>
          <a:bodyPr>
            <a:normAutofit/>
          </a:bodyPr>
          <a:lstStyle/>
          <a:p>
            <a:r>
              <a:rPr lang="en-GB" dirty="0"/>
              <a:t>The main Narrative follows the slow transition of a Man/Woman finding peace in the present moment through tackling their own thoughts and emotions. The game will start off very murky, chaotic and potent through two features within the game via Sound and Imagery (Imagery and Sound mimicking potent thoughts and voices of people) until after going through several levels the chaos slowly subsides, bringing other images and sounds that are balanced with the existing negative sounds and images from the beginning.</a:t>
            </a:r>
          </a:p>
          <a:p>
            <a:r>
              <a:rPr lang="en-GB" dirty="0"/>
              <a:t>The conflicted thoughts and imagery will be related to family members and other people who appear to provide an ideal future (according to the Man/Woman ‘Player’)  despite the flaws and circumstances of the individual that appears in their thoughts.</a:t>
            </a:r>
          </a:p>
        </p:txBody>
      </p:sp>
    </p:spTree>
    <p:extLst>
      <p:ext uri="{BB962C8B-B14F-4D97-AF65-F5344CB8AC3E}">
        <p14:creationId xmlns:p14="http://schemas.microsoft.com/office/powerpoint/2010/main" val="120838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78FF6-E678-4CC3-B7BC-B238D8BA0BA2}"/>
              </a:ext>
            </a:extLst>
          </p:cNvPr>
          <p:cNvSpPr>
            <a:spLocks noGrp="1"/>
          </p:cNvSpPr>
          <p:nvPr>
            <p:ph type="title"/>
          </p:nvPr>
        </p:nvSpPr>
        <p:spPr/>
        <p:txBody>
          <a:bodyPr/>
          <a:lstStyle/>
          <a:p>
            <a:r>
              <a:rPr lang="en-GB" dirty="0"/>
              <a:t>What is the proposed Interactive Applications main Narrative. Part 2.</a:t>
            </a:r>
          </a:p>
        </p:txBody>
      </p:sp>
      <p:sp>
        <p:nvSpPr>
          <p:cNvPr id="3" name="Content Placeholder 2">
            <a:extLst>
              <a:ext uri="{FF2B5EF4-FFF2-40B4-BE49-F238E27FC236}">
                <a16:creationId xmlns:a16="http://schemas.microsoft.com/office/drawing/2014/main" id="{58EBB615-45C2-4F73-9005-033087DB9933}"/>
              </a:ext>
            </a:extLst>
          </p:cNvPr>
          <p:cNvSpPr>
            <a:spLocks noGrp="1"/>
          </p:cNvSpPr>
          <p:nvPr>
            <p:ph idx="1"/>
          </p:nvPr>
        </p:nvSpPr>
        <p:spPr>
          <a:xfrm>
            <a:off x="1217610" y="2590797"/>
            <a:ext cx="10879140" cy="3505201"/>
          </a:xfrm>
        </p:spPr>
        <p:txBody>
          <a:bodyPr>
            <a:normAutofit/>
          </a:bodyPr>
          <a:lstStyle/>
          <a:p>
            <a:r>
              <a:rPr lang="en-GB" dirty="0"/>
              <a:t>For Example the main character fancies a boy or girl, starts off with strong positive images and sounds that slowly change to lower, painful sounds and images linking to sad revelations of said boy or girl not living up to what the main character thought they were or could be.</a:t>
            </a:r>
          </a:p>
          <a:p>
            <a:r>
              <a:rPr lang="en-GB" dirty="0"/>
              <a:t>A level in the game lasts about 5/10 minutes. Levels start off hard before getting easier once the player knows how balance their tasks effectively.</a:t>
            </a:r>
          </a:p>
          <a:p>
            <a:endParaRPr lang="en-GB" dirty="0"/>
          </a:p>
        </p:txBody>
      </p:sp>
    </p:spTree>
    <p:extLst>
      <p:ext uri="{BB962C8B-B14F-4D97-AF65-F5344CB8AC3E}">
        <p14:creationId xmlns:p14="http://schemas.microsoft.com/office/powerpoint/2010/main" val="21375472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B0B9D-0465-48E4-8572-4050C69BA6BA}"/>
              </a:ext>
            </a:extLst>
          </p:cNvPr>
          <p:cNvSpPr>
            <a:spLocks noGrp="1"/>
          </p:cNvSpPr>
          <p:nvPr>
            <p:ph type="title"/>
          </p:nvPr>
        </p:nvSpPr>
        <p:spPr/>
        <p:txBody>
          <a:bodyPr/>
          <a:lstStyle/>
          <a:p>
            <a:r>
              <a:rPr lang="en-GB" dirty="0"/>
              <a:t>What is the proposed Interactive Applications main Narrative. Part 3.</a:t>
            </a:r>
          </a:p>
        </p:txBody>
      </p:sp>
      <p:sp>
        <p:nvSpPr>
          <p:cNvPr id="3" name="Content Placeholder 2">
            <a:extLst>
              <a:ext uri="{FF2B5EF4-FFF2-40B4-BE49-F238E27FC236}">
                <a16:creationId xmlns:a16="http://schemas.microsoft.com/office/drawing/2014/main" id="{888ADD9A-7FA6-4150-9966-22B76F172D0B}"/>
              </a:ext>
            </a:extLst>
          </p:cNvPr>
          <p:cNvSpPr>
            <a:spLocks noGrp="1"/>
          </p:cNvSpPr>
          <p:nvPr>
            <p:ph idx="1"/>
          </p:nvPr>
        </p:nvSpPr>
        <p:spPr>
          <a:xfrm>
            <a:off x="1246185" y="2666999"/>
            <a:ext cx="10707690" cy="3124201"/>
          </a:xfrm>
        </p:spPr>
        <p:txBody>
          <a:bodyPr>
            <a:normAutofit fontScale="92500"/>
          </a:bodyPr>
          <a:lstStyle/>
          <a:p>
            <a:r>
              <a:rPr lang="en-GB" dirty="0"/>
              <a:t>A large Maze/Labyrinth will be placed in front of the player with the player drawing within the Unicursal Maze/Labyrinth to reach the centre (Right Hand drawing within the maze). Player has to interact with Imagery and Sound by selecting the said imagery or sound until going back to the Maze/Labyrinth which will reset itself after the player stops drawing and interacts with the said sound and imagery.</a:t>
            </a:r>
          </a:p>
          <a:p>
            <a:r>
              <a:rPr lang="en-GB" dirty="0"/>
              <a:t>Imagery take the form of clouds or flashy animation (Like stream lights in a nightclub) that quickly comes in and out, becoming more visible and louder in volume if the player does not interact with it.</a:t>
            </a:r>
          </a:p>
          <a:p>
            <a:endParaRPr lang="en-GB" dirty="0"/>
          </a:p>
        </p:txBody>
      </p:sp>
    </p:spTree>
    <p:extLst>
      <p:ext uri="{BB962C8B-B14F-4D97-AF65-F5344CB8AC3E}">
        <p14:creationId xmlns:p14="http://schemas.microsoft.com/office/powerpoint/2010/main" val="20379692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D0954-F202-44AF-A771-FACDE4B0AEBD}"/>
              </a:ext>
            </a:extLst>
          </p:cNvPr>
          <p:cNvSpPr>
            <a:spLocks noGrp="1"/>
          </p:cNvSpPr>
          <p:nvPr>
            <p:ph type="title"/>
          </p:nvPr>
        </p:nvSpPr>
        <p:spPr>
          <a:xfrm>
            <a:off x="1484310" y="352425"/>
            <a:ext cx="10018713" cy="1752599"/>
          </a:xfrm>
        </p:spPr>
        <p:txBody>
          <a:bodyPr/>
          <a:lstStyle/>
          <a:p>
            <a:r>
              <a:rPr lang="en-GB" dirty="0"/>
              <a:t>Why do I want to pursue this Idea. Part 1.</a:t>
            </a:r>
          </a:p>
        </p:txBody>
      </p:sp>
      <p:sp>
        <p:nvSpPr>
          <p:cNvPr id="3" name="Content Placeholder 2">
            <a:extLst>
              <a:ext uri="{FF2B5EF4-FFF2-40B4-BE49-F238E27FC236}">
                <a16:creationId xmlns:a16="http://schemas.microsoft.com/office/drawing/2014/main" id="{D8A47658-FF2B-421F-B70C-42B7F6F38391}"/>
              </a:ext>
            </a:extLst>
          </p:cNvPr>
          <p:cNvSpPr>
            <a:spLocks noGrp="1"/>
          </p:cNvSpPr>
          <p:nvPr>
            <p:ph idx="1"/>
          </p:nvPr>
        </p:nvSpPr>
        <p:spPr>
          <a:xfrm>
            <a:off x="1360485" y="1847851"/>
            <a:ext cx="10621965" cy="3943350"/>
          </a:xfrm>
        </p:spPr>
        <p:txBody>
          <a:bodyPr>
            <a:normAutofit/>
          </a:bodyPr>
          <a:lstStyle/>
          <a:p>
            <a:r>
              <a:rPr lang="en-GB" dirty="0"/>
              <a:t>I want to pursue this idea as I feel the mediums of the Interactive Applications in question would lend quite nicely to the very fascinating subject of Meditation and Mindfulness. The links to the ‘Human Condition’ and the potential to encourage a wider audience of people to look more into the realm of spirituality feels like the right path to pursue especially in an age where games often involve warfare, cooking, puzzle solving and not much else as far as content or providing positive developments in a persons life spiritually.</a:t>
            </a:r>
          </a:p>
        </p:txBody>
      </p:sp>
    </p:spTree>
    <p:extLst>
      <p:ext uri="{BB962C8B-B14F-4D97-AF65-F5344CB8AC3E}">
        <p14:creationId xmlns:p14="http://schemas.microsoft.com/office/powerpoint/2010/main" val="8096843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2E572-E1FE-4F6B-9471-AF983109D099}"/>
              </a:ext>
            </a:extLst>
          </p:cNvPr>
          <p:cNvSpPr>
            <a:spLocks noGrp="1"/>
          </p:cNvSpPr>
          <p:nvPr>
            <p:ph type="title"/>
          </p:nvPr>
        </p:nvSpPr>
        <p:spPr/>
        <p:txBody>
          <a:bodyPr/>
          <a:lstStyle/>
          <a:p>
            <a:r>
              <a:rPr lang="en-GB" dirty="0"/>
              <a:t>Why do I want to pursue this Idea. Part 2.</a:t>
            </a:r>
          </a:p>
        </p:txBody>
      </p:sp>
      <p:sp>
        <p:nvSpPr>
          <p:cNvPr id="3" name="Content Placeholder 2">
            <a:extLst>
              <a:ext uri="{FF2B5EF4-FFF2-40B4-BE49-F238E27FC236}">
                <a16:creationId xmlns:a16="http://schemas.microsoft.com/office/drawing/2014/main" id="{B9D99766-9B19-4BC1-9E68-144340EE1A17}"/>
              </a:ext>
            </a:extLst>
          </p:cNvPr>
          <p:cNvSpPr>
            <a:spLocks noGrp="1"/>
          </p:cNvSpPr>
          <p:nvPr>
            <p:ph idx="1"/>
          </p:nvPr>
        </p:nvSpPr>
        <p:spPr>
          <a:xfrm>
            <a:off x="1255710" y="2666999"/>
            <a:ext cx="10326690" cy="3124201"/>
          </a:xfrm>
        </p:spPr>
        <p:txBody>
          <a:bodyPr/>
          <a:lstStyle/>
          <a:p>
            <a:r>
              <a:rPr lang="en-GB" dirty="0"/>
              <a:t>As I’ve been performing the practise of meditation for more than a year now with the inclusion of reading a couple of books related to mindfulness as well as insight into the chaos life can impose on us after events that occurred to myself and my family over the past year, I feel I can provide a lot to the subject with an understanding of the main themes in the Interactive Application and how the Narrative will be played out within the game itself.</a:t>
            </a:r>
          </a:p>
          <a:p>
            <a:endParaRPr lang="en-GB" dirty="0"/>
          </a:p>
        </p:txBody>
      </p:sp>
    </p:spTree>
    <p:extLst>
      <p:ext uri="{BB962C8B-B14F-4D97-AF65-F5344CB8AC3E}">
        <p14:creationId xmlns:p14="http://schemas.microsoft.com/office/powerpoint/2010/main" val="29809640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4F76B-1F0B-458D-B84C-FD0024F0C5BC}"/>
              </a:ext>
            </a:extLst>
          </p:cNvPr>
          <p:cNvSpPr>
            <a:spLocks noGrp="1"/>
          </p:cNvSpPr>
          <p:nvPr>
            <p:ph type="title"/>
          </p:nvPr>
        </p:nvSpPr>
        <p:spPr>
          <a:xfrm>
            <a:off x="1962679" y="2373808"/>
            <a:ext cx="9505421" cy="2979241"/>
          </a:xfrm>
        </p:spPr>
        <p:txBody>
          <a:bodyPr>
            <a:noAutofit/>
          </a:bodyPr>
          <a:lstStyle/>
          <a:p>
            <a:pPr algn="ctr"/>
            <a:r>
              <a:rPr lang="en-GB" sz="6000" dirty="0"/>
              <a:t>Next Few Images showcase what the ‘Idea Pitch’ might look like when further worked upon.</a:t>
            </a:r>
          </a:p>
        </p:txBody>
      </p:sp>
    </p:spTree>
    <p:extLst>
      <p:ext uri="{BB962C8B-B14F-4D97-AF65-F5344CB8AC3E}">
        <p14:creationId xmlns:p14="http://schemas.microsoft.com/office/powerpoint/2010/main" val="547029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08F94D66-27EC-4CB8-8226-D7F41C1618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100" y="-4763"/>
            <a:ext cx="5014912" cy="6862763"/>
            <a:chOff x="2928938" y="-4763"/>
            <a:chExt cx="5014912" cy="6862763"/>
          </a:xfrm>
        </p:grpSpPr>
        <p:sp>
          <p:nvSpPr>
            <p:cNvPr id="13" name="Freeform 6">
              <a:extLst>
                <a:ext uri="{FF2B5EF4-FFF2-40B4-BE49-F238E27FC236}">
                  <a16:creationId xmlns:a16="http://schemas.microsoft.com/office/drawing/2014/main" id="{1A53964C-7D93-4C48-A4A6-C4C2C393C5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14" name="Freeform 7">
              <a:extLst>
                <a:ext uri="{FF2B5EF4-FFF2-40B4-BE49-F238E27FC236}">
                  <a16:creationId xmlns:a16="http://schemas.microsoft.com/office/drawing/2014/main" id="{9C944EEC-539E-4389-8785-58E65D04E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15" name="Freeform 9">
              <a:extLst>
                <a:ext uri="{FF2B5EF4-FFF2-40B4-BE49-F238E27FC236}">
                  <a16:creationId xmlns:a16="http://schemas.microsoft.com/office/drawing/2014/main" id="{7836EB7E-895C-4D68-B92E-312B371CBD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16" name="Freeform 10">
              <a:extLst>
                <a:ext uri="{FF2B5EF4-FFF2-40B4-BE49-F238E27FC236}">
                  <a16:creationId xmlns:a16="http://schemas.microsoft.com/office/drawing/2014/main" id="{0F29242B-8CE7-4636-B326-4BEE42EB6D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17" name="Freeform 11">
              <a:extLst>
                <a:ext uri="{FF2B5EF4-FFF2-40B4-BE49-F238E27FC236}">
                  <a16:creationId xmlns:a16="http://schemas.microsoft.com/office/drawing/2014/main" id="{4D0B8E9A-7727-4AD9-974E-8815F0B20E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18" name="Freeform 12">
              <a:extLst>
                <a:ext uri="{FF2B5EF4-FFF2-40B4-BE49-F238E27FC236}">
                  <a16:creationId xmlns:a16="http://schemas.microsoft.com/office/drawing/2014/main" id="{1CD6C65C-71BE-4549-926A-1C1135FD06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pic>
        <p:nvPicPr>
          <p:cNvPr id="7" name="Picture 6" descr="A picture containing tattoo&#10;&#10;Description automatically generated">
            <a:extLst>
              <a:ext uri="{FF2B5EF4-FFF2-40B4-BE49-F238E27FC236}">
                <a16:creationId xmlns:a16="http://schemas.microsoft.com/office/drawing/2014/main" id="{6E667F28-FD44-4E6B-9930-1BD848FDF5B0}"/>
              </a:ext>
            </a:extLst>
          </p:cNvPr>
          <p:cNvPicPr>
            <a:picLocks noChangeAspect="1"/>
          </p:cNvPicPr>
          <p:nvPr/>
        </p:nvPicPr>
        <p:blipFill rotWithShape="1">
          <a:blip r:embed="rId2">
            <a:extLst>
              <a:ext uri="{28A0092B-C50C-407E-A947-70E740481C1C}">
                <a14:useLocalDpi xmlns:a14="http://schemas.microsoft.com/office/drawing/2010/main" val="0"/>
              </a:ext>
            </a:extLst>
          </a:blip>
          <a:srcRect b="15730"/>
          <a:stretch/>
        </p:blipFill>
        <p:spPr>
          <a:xfrm>
            <a:off x="0" y="10"/>
            <a:ext cx="12191980" cy="6857990"/>
          </a:xfrm>
          <a:prstGeom prst="rect">
            <a:avLst/>
          </a:prstGeom>
        </p:spPr>
      </p:pic>
      <p:sp>
        <p:nvSpPr>
          <p:cNvPr id="20" name="Rectangle 19">
            <a:extLst>
              <a:ext uri="{FF2B5EF4-FFF2-40B4-BE49-F238E27FC236}">
                <a16:creationId xmlns:a16="http://schemas.microsoft.com/office/drawing/2014/main" id="{C2A2366C-96BE-4587-BABC-529047265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5557" y="3336063"/>
            <a:ext cx="7055369" cy="2286139"/>
          </a:xfrm>
          <a:prstGeom prst="rect">
            <a:avLst/>
          </a:prstGeom>
          <a:solidFill>
            <a:schemeClr val="bg1">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1D8250-72D3-425D-987A-70DED9C19C7A}"/>
              </a:ext>
            </a:extLst>
          </p:cNvPr>
          <p:cNvSpPr>
            <a:spLocks noGrp="1"/>
          </p:cNvSpPr>
          <p:nvPr>
            <p:ph type="title"/>
          </p:nvPr>
        </p:nvSpPr>
        <p:spPr>
          <a:xfrm>
            <a:off x="4836822" y="3771976"/>
            <a:ext cx="6672838" cy="1414311"/>
          </a:xfrm>
        </p:spPr>
        <p:txBody>
          <a:bodyPr vert="horz" lIns="91440" tIns="45720" rIns="91440" bIns="45720" rtlCol="0" anchor="b">
            <a:normAutofit/>
          </a:bodyPr>
          <a:lstStyle/>
          <a:p>
            <a:pPr>
              <a:lnSpc>
                <a:spcPct val="90000"/>
              </a:lnSpc>
            </a:pPr>
            <a:r>
              <a:rPr lang="en-US" sz="2300" dirty="0"/>
              <a:t>A Digital Art Dreamscape Background that changes colour to signify positive and negative Imagery and Sounds acting as a metaphor to emotions and thoughts.</a:t>
            </a:r>
          </a:p>
        </p:txBody>
      </p:sp>
    </p:spTree>
    <p:extLst>
      <p:ext uri="{BB962C8B-B14F-4D97-AF65-F5344CB8AC3E}">
        <p14:creationId xmlns:p14="http://schemas.microsoft.com/office/powerpoint/2010/main" val="1305800463"/>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C616B3DC-C165-433D-9187-62DCC0E317D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100" y="-4763"/>
            <a:ext cx="5014912" cy="6862763"/>
            <a:chOff x="2928938" y="-4763"/>
            <a:chExt cx="5014912" cy="6862763"/>
          </a:xfrm>
        </p:grpSpPr>
        <p:sp>
          <p:nvSpPr>
            <p:cNvPr id="11" name="Freeform 6">
              <a:extLst>
                <a:ext uri="{FF2B5EF4-FFF2-40B4-BE49-F238E27FC236}">
                  <a16:creationId xmlns:a16="http://schemas.microsoft.com/office/drawing/2014/main" id="{97E1BF84-9824-4B0E-98DF-F0F7181DD0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12" name="Freeform 7">
              <a:extLst>
                <a:ext uri="{FF2B5EF4-FFF2-40B4-BE49-F238E27FC236}">
                  <a16:creationId xmlns:a16="http://schemas.microsoft.com/office/drawing/2014/main" id="{A85FA340-7392-4303-9707-A12F45A46F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13" name="Freeform 9">
              <a:extLst>
                <a:ext uri="{FF2B5EF4-FFF2-40B4-BE49-F238E27FC236}">
                  <a16:creationId xmlns:a16="http://schemas.microsoft.com/office/drawing/2014/main" id="{758A9051-2BD9-4868-8B84-344752FA2F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14" name="Freeform 10">
              <a:extLst>
                <a:ext uri="{FF2B5EF4-FFF2-40B4-BE49-F238E27FC236}">
                  <a16:creationId xmlns:a16="http://schemas.microsoft.com/office/drawing/2014/main" id="{58264C49-3539-4CBD-8F11-1106C8B878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15" name="Freeform 11">
              <a:extLst>
                <a:ext uri="{FF2B5EF4-FFF2-40B4-BE49-F238E27FC236}">
                  <a16:creationId xmlns:a16="http://schemas.microsoft.com/office/drawing/2014/main" id="{DE862133-5C7E-4B32-9786-0B33BC51A7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16" name="Freeform 12">
              <a:extLst>
                <a:ext uri="{FF2B5EF4-FFF2-40B4-BE49-F238E27FC236}">
                  <a16:creationId xmlns:a16="http://schemas.microsoft.com/office/drawing/2014/main" id="{90925F6C-DF03-4707-9176-6049F049B5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useBgFill="1">
        <p:nvSpPr>
          <p:cNvPr id="18" name="Rectangle 17">
            <a:extLst>
              <a:ext uri="{FF2B5EF4-FFF2-40B4-BE49-F238E27FC236}">
                <a16:creationId xmlns:a16="http://schemas.microsoft.com/office/drawing/2014/main" id="{A6073935-E043-4801-AF06-06093A9145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A1CFD6-1920-468E-91DB-B6CB0062D483}"/>
              </a:ext>
            </a:extLst>
          </p:cNvPr>
          <p:cNvSpPr>
            <a:spLocks noGrp="1"/>
          </p:cNvSpPr>
          <p:nvPr>
            <p:ph type="title"/>
          </p:nvPr>
        </p:nvSpPr>
        <p:spPr>
          <a:xfrm>
            <a:off x="8041742" y="648930"/>
            <a:ext cx="3461281" cy="3347337"/>
          </a:xfrm>
        </p:spPr>
        <p:txBody>
          <a:bodyPr vert="horz" lIns="91440" tIns="45720" rIns="91440" bIns="45720" rtlCol="0" anchor="b">
            <a:normAutofit/>
          </a:bodyPr>
          <a:lstStyle/>
          <a:p>
            <a:pPr>
              <a:lnSpc>
                <a:spcPct val="90000"/>
              </a:lnSpc>
            </a:pPr>
            <a:r>
              <a:rPr lang="en-US" sz="2600" dirty="0"/>
              <a:t>Potential Maze template that will be facing towards the player with the player drawing within the maze to get to the other exit (</a:t>
            </a:r>
            <a:r>
              <a:rPr lang="en-US" sz="2600" dirty="0" err="1"/>
              <a:t>Cursal</a:t>
            </a:r>
            <a:r>
              <a:rPr lang="en-US" sz="2600" dirty="0"/>
              <a:t>) or the Centre (Unicursal).</a:t>
            </a:r>
          </a:p>
        </p:txBody>
      </p:sp>
      <p:grpSp>
        <p:nvGrpSpPr>
          <p:cNvPr id="20" name="Group 19">
            <a:extLst>
              <a:ext uri="{FF2B5EF4-FFF2-40B4-BE49-F238E27FC236}">
                <a16:creationId xmlns:a16="http://schemas.microsoft.com/office/drawing/2014/main" id="{8AC26FF4-D6F9-4A94-A837-D051A101EDD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86714" y="-4763"/>
            <a:ext cx="5014912" cy="6862763"/>
            <a:chOff x="2928938" y="-4763"/>
            <a:chExt cx="5014912" cy="6862763"/>
          </a:xfrm>
        </p:grpSpPr>
        <p:sp>
          <p:nvSpPr>
            <p:cNvPr id="21" name="Freeform 6">
              <a:extLst>
                <a:ext uri="{FF2B5EF4-FFF2-40B4-BE49-F238E27FC236}">
                  <a16:creationId xmlns:a16="http://schemas.microsoft.com/office/drawing/2014/main" id="{EFFE501B-F9EC-4229-99D6-F39E38A71B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2" name="Freeform 7">
              <a:extLst>
                <a:ext uri="{FF2B5EF4-FFF2-40B4-BE49-F238E27FC236}">
                  <a16:creationId xmlns:a16="http://schemas.microsoft.com/office/drawing/2014/main" id="{B064C6A0-3DE4-4F4A-B650-78A628163E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3" name="Freeform 25">
              <a:extLst>
                <a:ext uri="{FF2B5EF4-FFF2-40B4-BE49-F238E27FC236}">
                  <a16:creationId xmlns:a16="http://schemas.microsoft.com/office/drawing/2014/main" id="{43CD3E83-3D0D-40EE-B1A2-9C989EBF28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4" name="Freeform 26">
              <a:extLst>
                <a:ext uri="{FF2B5EF4-FFF2-40B4-BE49-F238E27FC236}">
                  <a16:creationId xmlns:a16="http://schemas.microsoft.com/office/drawing/2014/main" id="{71553909-760D-4B98-96A4-F9F48339AF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5" name="Freeform 27">
              <a:extLst>
                <a:ext uri="{FF2B5EF4-FFF2-40B4-BE49-F238E27FC236}">
                  <a16:creationId xmlns:a16="http://schemas.microsoft.com/office/drawing/2014/main" id="{1F006A6C-F843-49BC-AC84-89BD2AF586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6" name="Freeform 28">
              <a:extLst>
                <a:ext uri="{FF2B5EF4-FFF2-40B4-BE49-F238E27FC236}">
                  <a16:creationId xmlns:a16="http://schemas.microsoft.com/office/drawing/2014/main" id="{62AEE6F3-16F4-4944-8459-4D5EEA341D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8" name="Rounded Rectangle 16">
            <a:extLst>
              <a:ext uri="{FF2B5EF4-FFF2-40B4-BE49-F238E27FC236}">
                <a16:creationId xmlns:a16="http://schemas.microsoft.com/office/drawing/2014/main" id="{8D6B9972-4A81-4223-9901-0E559A1D5E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6693" y="648931"/>
            <a:ext cx="6854433" cy="5231964"/>
          </a:xfrm>
          <a:prstGeom prst="roundRect">
            <a:avLst>
              <a:gd name="adj" fmla="val 4834"/>
            </a:avLst>
          </a:prstGeom>
          <a:solidFill>
            <a:schemeClr val="bg1"/>
          </a:solidFill>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close up of a logo&#10;&#10;Description automatically generated">
            <a:extLst>
              <a:ext uri="{FF2B5EF4-FFF2-40B4-BE49-F238E27FC236}">
                <a16:creationId xmlns:a16="http://schemas.microsoft.com/office/drawing/2014/main" id="{59FE6E79-8131-4AFF-A5EA-4D09F5074E7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05585" y="1011765"/>
            <a:ext cx="4546708" cy="4546708"/>
          </a:xfrm>
          <a:prstGeom prst="rect">
            <a:avLst/>
          </a:prstGeom>
        </p:spPr>
      </p:pic>
    </p:spTree>
    <p:extLst>
      <p:ext uri="{BB962C8B-B14F-4D97-AF65-F5344CB8AC3E}">
        <p14:creationId xmlns:p14="http://schemas.microsoft.com/office/powerpoint/2010/main" val="39093779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08F94D66-27EC-4CB8-8226-D7F41C1618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100" y="-4763"/>
            <a:ext cx="5014912" cy="6862763"/>
            <a:chOff x="2928938" y="-4763"/>
            <a:chExt cx="5014912" cy="6862763"/>
          </a:xfrm>
        </p:grpSpPr>
        <p:sp>
          <p:nvSpPr>
            <p:cNvPr id="11" name="Freeform 6">
              <a:extLst>
                <a:ext uri="{FF2B5EF4-FFF2-40B4-BE49-F238E27FC236}">
                  <a16:creationId xmlns:a16="http://schemas.microsoft.com/office/drawing/2014/main" id="{1A53964C-7D93-4C48-A4A6-C4C2C393C5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12" name="Freeform 7">
              <a:extLst>
                <a:ext uri="{FF2B5EF4-FFF2-40B4-BE49-F238E27FC236}">
                  <a16:creationId xmlns:a16="http://schemas.microsoft.com/office/drawing/2014/main" id="{9C944EEC-539E-4389-8785-58E65D04E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13" name="Freeform 9">
              <a:extLst>
                <a:ext uri="{FF2B5EF4-FFF2-40B4-BE49-F238E27FC236}">
                  <a16:creationId xmlns:a16="http://schemas.microsoft.com/office/drawing/2014/main" id="{7836EB7E-895C-4D68-B92E-312B371CBD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14" name="Freeform 10">
              <a:extLst>
                <a:ext uri="{FF2B5EF4-FFF2-40B4-BE49-F238E27FC236}">
                  <a16:creationId xmlns:a16="http://schemas.microsoft.com/office/drawing/2014/main" id="{0F29242B-8CE7-4636-B326-4BEE42EB6D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15" name="Freeform 11">
              <a:extLst>
                <a:ext uri="{FF2B5EF4-FFF2-40B4-BE49-F238E27FC236}">
                  <a16:creationId xmlns:a16="http://schemas.microsoft.com/office/drawing/2014/main" id="{4D0B8E9A-7727-4AD9-974E-8815F0B20E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16" name="Freeform 12">
              <a:extLst>
                <a:ext uri="{FF2B5EF4-FFF2-40B4-BE49-F238E27FC236}">
                  <a16:creationId xmlns:a16="http://schemas.microsoft.com/office/drawing/2014/main" id="{1CD6C65C-71BE-4549-926A-1C1135FD06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useBgFill="1">
        <p:nvSpPr>
          <p:cNvPr id="18" name="Rectangle 17">
            <a:extLst>
              <a:ext uri="{FF2B5EF4-FFF2-40B4-BE49-F238E27FC236}">
                <a16:creationId xmlns:a16="http://schemas.microsoft.com/office/drawing/2014/main" id="{5EF08599-3FED-4288-A20D-E7BCAC3B8E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3D0D24A6-E6D3-4792-849D-90E6B5E29B9A}"/>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9091" r="9091"/>
          <a:stretch/>
        </p:blipFill>
        <p:spPr>
          <a:xfrm>
            <a:off x="20" y="10"/>
            <a:ext cx="12191980" cy="6857990"/>
          </a:xfrm>
          <a:prstGeom prst="rect">
            <a:avLst/>
          </a:prstGeom>
        </p:spPr>
      </p:pic>
      <p:sp>
        <p:nvSpPr>
          <p:cNvPr id="20" name="Freeform 13">
            <a:extLst>
              <a:ext uri="{FF2B5EF4-FFF2-40B4-BE49-F238E27FC236}">
                <a16:creationId xmlns:a16="http://schemas.microsoft.com/office/drawing/2014/main" id="{C884A6B2-90E9-4BDB-8503-71AC02D395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6933" y="-16933"/>
            <a:ext cx="7340600" cy="6883400"/>
          </a:xfrm>
          <a:custGeom>
            <a:avLst/>
            <a:gdLst>
              <a:gd name="connsiteX0" fmla="*/ 5427133 w 7340600"/>
              <a:gd name="connsiteY0" fmla="*/ 8466 h 6883400"/>
              <a:gd name="connsiteX1" fmla="*/ 4783666 w 7340600"/>
              <a:gd name="connsiteY1" fmla="*/ 2573866 h 6883400"/>
              <a:gd name="connsiteX2" fmla="*/ 7340600 w 7340600"/>
              <a:gd name="connsiteY2" fmla="*/ 6874933 h 6883400"/>
              <a:gd name="connsiteX3" fmla="*/ 0 w 7340600"/>
              <a:gd name="connsiteY3" fmla="*/ 6883400 h 6883400"/>
              <a:gd name="connsiteX4" fmla="*/ 8466 w 7340600"/>
              <a:gd name="connsiteY4" fmla="*/ 0 h 6883400"/>
              <a:gd name="connsiteX5" fmla="*/ 5427133 w 7340600"/>
              <a:gd name="connsiteY5" fmla="*/ 8466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40600" h="6883400">
                <a:moveTo>
                  <a:pt x="5427133" y="8466"/>
                </a:moveTo>
                <a:lnTo>
                  <a:pt x="4783666" y="2573866"/>
                </a:lnTo>
                <a:lnTo>
                  <a:pt x="7340600" y="6874933"/>
                </a:lnTo>
                <a:lnTo>
                  <a:pt x="0" y="6883400"/>
                </a:lnTo>
                <a:lnTo>
                  <a:pt x="8466" y="0"/>
                </a:lnTo>
                <a:lnTo>
                  <a:pt x="5427133" y="8466"/>
                </a:lnTo>
                <a:close/>
              </a:path>
            </a:pathLst>
          </a:custGeom>
          <a:solidFill>
            <a:schemeClr val="tx1">
              <a:lumMod val="95000"/>
              <a:lumOff val="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76B365-BC3B-4BF9-8E6B-0EF402FB4414}"/>
              </a:ext>
            </a:extLst>
          </p:cNvPr>
          <p:cNvSpPr>
            <a:spLocks noGrp="1"/>
          </p:cNvSpPr>
          <p:nvPr>
            <p:ph type="title"/>
          </p:nvPr>
        </p:nvSpPr>
        <p:spPr>
          <a:xfrm>
            <a:off x="685800" y="1634067"/>
            <a:ext cx="4080932" cy="3310468"/>
          </a:xfrm>
        </p:spPr>
        <p:txBody>
          <a:bodyPr vert="horz" lIns="91440" tIns="45720" rIns="91440" bIns="45720" rtlCol="0" anchor="b">
            <a:normAutofit/>
          </a:bodyPr>
          <a:lstStyle/>
          <a:p>
            <a:pPr algn="l">
              <a:lnSpc>
                <a:spcPct val="90000"/>
              </a:lnSpc>
            </a:pPr>
            <a:r>
              <a:rPr lang="en-US" sz="3000">
                <a:solidFill>
                  <a:schemeClr val="bg1"/>
                </a:solidFill>
              </a:rPr>
              <a:t>Player interacting with the VR. Carrying controls to draw within maze. They would stand in one place for the entirety of the levels discussed in previous slides.</a:t>
            </a:r>
          </a:p>
        </p:txBody>
      </p:sp>
      <p:grpSp>
        <p:nvGrpSpPr>
          <p:cNvPr id="22" name="Group 21">
            <a:extLst>
              <a:ext uri="{FF2B5EF4-FFF2-40B4-BE49-F238E27FC236}">
                <a16:creationId xmlns:a16="http://schemas.microsoft.com/office/drawing/2014/main" id="{E9046BC8-D404-4E7D-9202-A07F3FDD382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64100" y="-4763"/>
            <a:ext cx="5014912" cy="6862763"/>
            <a:chOff x="2928938" y="-4763"/>
            <a:chExt cx="5014912" cy="6862763"/>
          </a:xfrm>
        </p:grpSpPr>
        <p:sp>
          <p:nvSpPr>
            <p:cNvPr id="23" name="Freeform 6">
              <a:extLst>
                <a:ext uri="{FF2B5EF4-FFF2-40B4-BE49-F238E27FC236}">
                  <a16:creationId xmlns:a16="http://schemas.microsoft.com/office/drawing/2014/main" id="{4C202215-4C35-450D-9F60-671C8F8DEB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4" name="Freeform 7">
              <a:extLst>
                <a:ext uri="{FF2B5EF4-FFF2-40B4-BE49-F238E27FC236}">
                  <a16:creationId xmlns:a16="http://schemas.microsoft.com/office/drawing/2014/main" id="{F1A5BA8A-AEB4-4BCB-B86C-3F6A8E229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5" name="Freeform 9">
              <a:extLst>
                <a:ext uri="{FF2B5EF4-FFF2-40B4-BE49-F238E27FC236}">
                  <a16:creationId xmlns:a16="http://schemas.microsoft.com/office/drawing/2014/main" id="{28AC2443-05F0-41CD-8D4A-63DE144F8B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6" name="Freeform 10">
              <a:extLst>
                <a:ext uri="{FF2B5EF4-FFF2-40B4-BE49-F238E27FC236}">
                  <a16:creationId xmlns:a16="http://schemas.microsoft.com/office/drawing/2014/main" id="{33E32F17-ED99-4969-B4D6-10A987D736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7" name="Freeform 11">
              <a:extLst>
                <a:ext uri="{FF2B5EF4-FFF2-40B4-BE49-F238E27FC236}">
                  <a16:creationId xmlns:a16="http://schemas.microsoft.com/office/drawing/2014/main" id="{5599A813-8424-4E53-95CA-85BF5470D6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8" name="Freeform 12">
              <a:extLst>
                <a:ext uri="{FF2B5EF4-FFF2-40B4-BE49-F238E27FC236}">
                  <a16:creationId xmlns:a16="http://schemas.microsoft.com/office/drawing/2014/main" id="{52431A4F-4662-480B-8AD3-394EACD7ED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Tree>
    <p:extLst>
      <p:ext uri="{BB962C8B-B14F-4D97-AF65-F5344CB8AC3E}">
        <p14:creationId xmlns:p14="http://schemas.microsoft.com/office/powerpoint/2010/main" val="26403791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0DC05-BAB3-443C-A9AF-0C7242CC52EB}"/>
              </a:ext>
            </a:extLst>
          </p:cNvPr>
          <p:cNvSpPr>
            <a:spLocks noGrp="1"/>
          </p:cNvSpPr>
          <p:nvPr>
            <p:ph type="title"/>
          </p:nvPr>
        </p:nvSpPr>
        <p:spPr/>
        <p:txBody>
          <a:bodyPr/>
          <a:lstStyle/>
          <a:p>
            <a:r>
              <a:rPr lang="en-GB" dirty="0"/>
              <a:t>Harvard Referencing for images used in this Idea Pitch Presentation.</a:t>
            </a:r>
          </a:p>
        </p:txBody>
      </p:sp>
      <p:sp>
        <p:nvSpPr>
          <p:cNvPr id="3" name="Content Placeholder 2">
            <a:extLst>
              <a:ext uri="{FF2B5EF4-FFF2-40B4-BE49-F238E27FC236}">
                <a16:creationId xmlns:a16="http://schemas.microsoft.com/office/drawing/2014/main" id="{8F240B48-6936-490A-B0E0-1609AECDE8B6}"/>
              </a:ext>
            </a:extLst>
          </p:cNvPr>
          <p:cNvSpPr>
            <a:spLocks noGrp="1"/>
          </p:cNvSpPr>
          <p:nvPr>
            <p:ph idx="1"/>
          </p:nvPr>
        </p:nvSpPr>
        <p:spPr/>
        <p:txBody>
          <a:bodyPr>
            <a:normAutofit fontScale="85000" lnSpcReduction="20000"/>
          </a:bodyPr>
          <a:lstStyle/>
          <a:p>
            <a:r>
              <a:rPr lang="en-GB" dirty="0" err="1"/>
              <a:t>Dreamstime</a:t>
            </a:r>
            <a:r>
              <a:rPr lang="en-GB" dirty="0"/>
              <a:t>, 2020. </a:t>
            </a:r>
            <a:r>
              <a:rPr lang="en-GB" i="1" dirty="0"/>
              <a:t>Dreamscape Stock Photos - Download 987 Royalty Free Photos</a:t>
            </a:r>
            <a:r>
              <a:rPr lang="en-GB" dirty="0"/>
              <a:t>. [image online] Available at: &lt;https://www.dreamstime.com/photos-images/dreamscape.html&gt; [Accessed 04 February 2020].</a:t>
            </a:r>
          </a:p>
          <a:p>
            <a:r>
              <a:rPr lang="en-GB" dirty="0"/>
              <a:t>Flickr, 2011. </a:t>
            </a:r>
            <a:r>
              <a:rPr lang="en-GB" i="1" dirty="0"/>
              <a:t>basic-maze-10x10-04 | maze-maze.com | Mitsu Hoshi | Flickr. </a:t>
            </a:r>
            <a:r>
              <a:rPr lang="en-GB" dirty="0"/>
              <a:t>[image online] Available at: &lt;https://www.flickr.com/photos/maze-maze/6191131783&gt; [Accessed 04 February 2020].</a:t>
            </a:r>
          </a:p>
          <a:p>
            <a:r>
              <a:rPr lang="en-GB" dirty="0"/>
              <a:t>Digital Arts, 2018. </a:t>
            </a:r>
            <a:r>
              <a:rPr lang="en-GB" i="1" dirty="0"/>
              <a:t>The 7 best tools for painting, 3D modelling and sculpting in VR – Features – Digital Arts. </a:t>
            </a:r>
            <a:r>
              <a:rPr lang="en-GB" dirty="0"/>
              <a:t>[image online] Available at: &lt;https://www.digitalartsonline.co.uk/features/hacking-maker/7-best-tools-for-painting-3d-modelling-sculpting-in-vr/&gt; [Accessed 04 February 2020].</a:t>
            </a:r>
          </a:p>
          <a:p>
            <a:endParaRPr lang="en-GB" dirty="0"/>
          </a:p>
        </p:txBody>
      </p:sp>
    </p:spTree>
    <p:extLst>
      <p:ext uri="{BB962C8B-B14F-4D97-AF65-F5344CB8AC3E}">
        <p14:creationId xmlns:p14="http://schemas.microsoft.com/office/powerpoint/2010/main" val="13959617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otalTime>42</TotalTime>
  <Words>961</Words>
  <Application>Microsoft Office PowerPoint</Application>
  <PresentationFormat>Widescreen</PresentationFormat>
  <Paragraphs>29</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Corbel</vt:lpstr>
      <vt:lpstr>Parallax</vt:lpstr>
      <vt:lpstr>Final Idea Pitch (Meditation/Mindfulness Interactive Application)</vt:lpstr>
      <vt:lpstr>What am I doing for the Module.</vt:lpstr>
      <vt:lpstr>What is the proposed Interactive Applications main Narrative. Part 1.</vt:lpstr>
      <vt:lpstr>What is the proposed Interactive Applications main Narrative. Part 2.</vt:lpstr>
      <vt:lpstr>What is the proposed Interactive Applications main Narrative. Part 3.</vt:lpstr>
      <vt:lpstr>Why do I want to pursue this Idea. Part 1.</vt:lpstr>
      <vt:lpstr>Why do I want to pursue this Idea. Part 2.</vt:lpstr>
      <vt:lpstr>Next Few Images showcase what the ‘Idea Pitch’ might look like when further worked upon.</vt:lpstr>
      <vt:lpstr>A Digital Art Dreamscape Background that changes colour to signify positive and negative Imagery and Sounds acting as a metaphor to emotions and thoughts.</vt:lpstr>
      <vt:lpstr>Potential Maze template that will be facing towards the player with the player drawing within the maze to get to the other exit (Cursal) or the Centre (Unicursal).</vt:lpstr>
      <vt:lpstr>Player interacting with the VR. Carrying controls to draw within maze. They would stand in one place for the entirety of the levels discussed in previous slides.</vt:lpstr>
      <vt:lpstr>Harvard Referencing for images used in this Idea Pitch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Final Idea Pitch (Meditation/Mindfulness Interactive Application)</dc:title>
  <dc:creator>Callum Forster</dc:creator>
  <cp:lastModifiedBy>Callum Forster</cp:lastModifiedBy>
  <cp:revision>10</cp:revision>
  <dcterms:created xsi:type="dcterms:W3CDTF">2020-02-04T11:57:07Z</dcterms:created>
  <dcterms:modified xsi:type="dcterms:W3CDTF">2020-02-06T13:23:16Z</dcterms:modified>
</cp:coreProperties>
</file>